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68" r:id="rId13"/>
    <p:sldId id="269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00108"/>
            <a:ext cx="8858280" cy="40719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Логопедический массаж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с детьми с различными нарушениями</a:t>
            </a:r>
            <a:br>
              <a:rPr lang="ru-RU" b="1" i="1" dirty="0" smtClean="0"/>
            </a:br>
            <a:r>
              <a:rPr lang="ru-RU" b="1" i="1" dirty="0" smtClean="0"/>
              <a:t>(дифференцированные приемы работы)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Зонды Крестовина. </a:t>
            </a:r>
            <a:r>
              <a:rPr lang="ru-RU" dirty="0" err="1" smtClean="0"/>
              <a:t>Толкачик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71744"/>
            <a:ext cx="3810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4000504"/>
            <a:ext cx="38100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Зонды.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 smtClean="0">
                <a:latin typeface="+mj-lt"/>
              </a:rPr>
              <a:t>Зонд № 1 вилочковый-</a:t>
            </a:r>
            <a:r>
              <a:rPr lang="ru-RU" dirty="0" smtClean="0">
                <a:latin typeface="+mj-lt"/>
              </a:rPr>
              <a:t>  участвует в массаже языка, щек, губ, мягкого нёба.</a:t>
            </a:r>
          </a:p>
          <a:p>
            <a:r>
              <a:rPr lang="ru-RU" i="1" dirty="0" smtClean="0">
                <a:latin typeface="+mj-lt"/>
              </a:rPr>
              <a:t>Зонд № 2 восьмерочка – </a:t>
            </a:r>
            <a:r>
              <a:rPr lang="ru-RU" dirty="0" smtClean="0">
                <a:latin typeface="+mj-lt"/>
              </a:rPr>
              <a:t>участвует в массаже скул, щек, губ, языка.</a:t>
            </a:r>
          </a:p>
          <a:p>
            <a:r>
              <a:rPr lang="ru-RU" i="1" dirty="0" smtClean="0">
                <a:latin typeface="+mj-lt"/>
              </a:rPr>
              <a:t>Зонды № 3, № 4, № 5. </a:t>
            </a:r>
            <a:r>
              <a:rPr lang="ru-RU" dirty="0" smtClean="0">
                <a:latin typeface="+mj-lt"/>
              </a:rPr>
              <a:t>Саночки большие, средние, малые.</a:t>
            </a:r>
            <a:r>
              <a:rPr lang="ru-RU" i="1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Участвуют  в массаже скул, щек, губ, мягкого нёба.</a:t>
            </a:r>
          </a:p>
          <a:p>
            <a:r>
              <a:rPr lang="ru-RU" i="1" dirty="0" smtClean="0">
                <a:latin typeface="+mj-lt"/>
              </a:rPr>
              <a:t>Зонд № 6 топорик. </a:t>
            </a:r>
            <a:r>
              <a:rPr lang="ru-RU" dirty="0" smtClean="0">
                <a:latin typeface="+mj-lt"/>
              </a:rPr>
              <a:t>Массаж языка, мышц щек, губ.</a:t>
            </a:r>
          </a:p>
          <a:p>
            <a:r>
              <a:rPr lang="ru-RU" i="1" dirty="0" smtClean="0">
                <a:latin typeface="+mj-lt"/>
              </a:rPr>
              <a:t>Зонд № 7 крестовина. </a:t>
            </a:r>
            <a:r>
              <a:rPr lang="ru-RU" dirty="0" smtClean="0">
                <a:latin typeface="+mj-lt"/>
              </a:rPr>
              <a:t>Массаж щек, губ.</a:t>
            </a:r>
          </a:p>
          <a:p>
            <a:r>
              <a:rPr lang="ru-RU" i="1" dirty="0" smtClean="0">
                <a:latin typeface="+mj-lt"/>
              </a:rPr>
              <a:t>Зонд № 8 </a:t>
            </a:r>
            <a:r>
              <a:rPr lang="ru-RU" i="1" dirty="0" err="1" smtClean="0">
                <a:latin typeface="+mj-lt"/>
              </a:rPr>
              <a:t>толкачик</a:t>
            </a:r>
            <a:r>
              <a:rPr lang="ru-RU" i="1" dirty="0" smtClean="0">
                <a:latin typeface="+mj-lt"/>
              </a:rPr>
              <a:t>. </a:t>
            </a:r>
            <a:r>
              <a:rPr lang="ru-RU" dirty="0" smtClean="0">
                <a:latin typeface="+mj-lt"/>
              </a:rPr>
              <a:t>Массаж губ, мягкого нёба.</a:t>
            </a: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Диагностика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 smtClean="0"/>
              <a:t>1-ый этап. Изучение анамнестических данных.</a:t>
            </a:r>
          </a:p>
          <a:p>
            <a:pPr lvl="0"/>
            <a:endParaRPr lang="ru-RU" i="1" dirty="0" smtClean="0"/>
          </a:p>
          <a:p>
            <a:pPr lvl="0"/>
            <a:r>
              <a:rPr lang="ru-RU" i="1" dirty="0" smtClean="0"/>
              <a:t>2-этап. Обследование артикуляционного аппарата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Артикуляционный аппарат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обследование </a:t>
            </a:r>
            <a:r>
              <a:rPr lang="ru-RU" i="1" dirty="0" err="1" smtClean="0"/>
              <a:t>жевательно-артикуляционных</a:t>
            </a:r>
            <a:r>
              <a:rPr lang="ru-RU" i="1" dirty="0" smtClean="0"/>
              <a:t> мышц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Обследование мышц губ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Обследование мышц языка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обследования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+mj-lt"/>
              </a:rPr>
              <a:t>Лицевая мускулатура: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-</a:t>
            </a:r>
            <a:r>
              <a:rPr lang="ru-RU" dirty="0" err="1" smtClean="0">
                <a:latin typeface="+mj-lt"/>
              </a:rPr>
              <a:t>гипомимия</a:t>
            </a:r>
            <a:r>
              <a:rPr lang="ru-RU" dirty="0" smtClean="0">
                <a:latin typeface="+mj-lt"/>
              </a:rPr>
              <a:t>, амимия</a:t>
            </a:r>
          </a:p>
          <a:p>
            <a:r>
              <a:rPr lang="ru-RU" dirty="0" smtClean="0">
                <a:latin typeface="+mj-lt"/>
              </a:rPr>
              <a:t>-</a:t>
            </a:r>
            <a:r>
              <a:rPr lang="ru-RU" dirty="0" err="1" smtClean="0">
                <a:latin typeface="+mj-lt"/>
              </a:rPr>
              <a:t>ассиметрия</a:t>
            </a:r>
            <a:r>
              <a:rPr lang="ru-RU" dirty="0" smtClean="0">
                <a:latin typeface="+mj-lt"/>
              </a:rPr>
              <a:t> лица</a:t>
            </a:r>
          </a:p>
          <a:p>
            <a:r>
              <a:rPr lang="ru-RU" dirty="0" smtClean="0">
                <a:latin typeface="+mj-lt"/>
              </a:rPr>
              <a:t>-тонус лицевой мускулатуры</a:t>
            </a:r>
          </a:p>
          <a:p>
            <a:r>
              <a:rPr lang="ru-RU" dirty="0" smtClean="0">
                <a:latin typeface="+mj-lt"/>
              </a:rPr>
              <a:t>-</a:t>
            </a:r>
            <a:r>
              <a:rPr lang="ru-RU" dirty="0" err="1" smtClean="0">
                <a:latin typeface="+mj-lt"/>
              </a:rPr>
              <a:t>гмперкинезы</a:t>
            </a:r>
            <a:r>
              <a:rPr lang="ru-RU" dirty="0" smtClean="0">
                <a:latin typeface="+mj-lt"/>
              </a:rPr>
              <a:t> лицевой мускулатуры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обследования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+mj-lt"/>
              </a:rPr>
              <a:t>Губы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саливация </a:t>
            </a:r>
          </a:p>
          <a:p>
            <a:r>
              <a:rPr lang="ru-RU" dirty="0" smtClean="0">
                <a:latin typeface="+mj-lt"/>
              </a:rPr>
              <a:t>малая подвижность губ</a:t>
            </a:r>
          </a:p>
          <a:p>
            <a:r>
              <a:rPr lang="ru-RU" dirty="0" smtClean="0">
                <a:latin typeface="+mj-lt"/>
              </a:rPr>
              <a:t>тонус губной мускулатуры (</a:t>
            </a:r>
            <a:r>
              <a:rPr lang="ru-RU" dirty="0" err="1" smtClean="0">
                <a:latin typeface="+mj-lt"/>
              </a:rPr>
              <a:t>спастичность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дистония</a:t>
            </a:r>
            <a:r>
              <a:rPr lang="ru-RU" dirty="0" smtClean="0">
                <a:latin typeface="+mj-lt"/>
              </a:rPr>
              <a:t>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обследования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+mj-lt"/>
              </a:rPr>
              <a:t>Язык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тонус язычной  мускулатуры (</a:t>
            </a:r>
            <a:r>
              <a:rPr lang="ru-RU" dirty="0" err="1" smtClean="0">
                <a:latin typeface="+mj-lt"/>
              </a:rPr>
              <a:t>спастичность</a:t>
            </a:r>
            <a:r>
              <a:rPr lang="ru-RU" dirty="0" smtClean="0">
                <a:latin typeface="+mj-lt"/>
              </a:rPr>
              <a:t>, </a:t>
            </a:r>
            <a:r>
              <a:rPr lang="ru-RU" dirty="0" err="1" smtClean="0">
                <a:latin typeface="+mj-lt"/>
              </a:rPr>
              <a:t>дистония</a:t>
            </a:r>
            <a:r>
              <a:rPr lang="ru-RU" dirty="0" smtClean="0">
                <a:latin typeface="+mj-lt"/>
              </a:rPr>
              <a:t>)</a:t>
            </a:r>
          </a:p>
          <a:p>
            <a:r>
              <a:rPr lang="ru-RU" dirty="0" smtClean="0">
                <a:latin typeface="+mj-lt"/>
              </a:rPr>
              <a:t>тремор языка</a:t>
            </a:r>
          </a:p>
          <a:p>
            <a:r>
              <a:rPr lang="ru-RU" dirty="0" smtClean="0">
                <a:latin typeface="+mj-lt"/>
              </a:rPr>
              <a:t>девиация языка (отклонение в сторону)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обследования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+mj-lt"/>
              </a:rPr>
              <a:t>Нёбо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Небо мягкое (длинное, короткое; малоподвижное, подвижное)</a:t>
            </a:r>
          </a:p>
          <a:p>
            <a:r>
              <a:rPr lang="ru-RU" dirty="0" smtClean="0">
                <a:latin typeface="+mj-lt"/>
              </a:rPr>
              <a:t>Небо твердое (готическое)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мелкой моторики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Наличие тремора </a:t>
            </a:r>
          </a:p>
          <a:p>
            <a:endParaRPr lang="ru-RU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Неправильный захват предметов</a:t>
            </a: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(Захватывает предметы всей рукой. Не удерживает предмет)</a:t>
            </a: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Условия проведения массажа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чистые </a:t>
            </a:r>
            <a:r>
              <a:rPr lang="ru-RU" dirty="0" smtClean="0">
                <a:latin typeface="+mj-lt"/>
              </a:rPr>
              <a:t>руки логопеда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хорошее </a:t>
            </a:r>
            <a:r>
              <a:rPr lang="ru-RU" dirty="0" smtClean="0">
                <a:latin typeface="+mj-lt"/>
              </a:rPr>
              <a:t>эмоциональное состояние ребенка</a:t>
            </a:r>
          </a:p>
          <a:p>
            <a:endParaRPr lang="ru-RU" dirty="0" smtClean="0">
              <a:latin typeface="+mj-lt"/>
            </a:endParaRPr>
          </a:p>
          <a:p>
            <a:r>
              <a:rPr lang="ru-RU" smtClean="0">
                <a:latin typeface="+mj-lt"/>
              </a:rPr>
              <a:t>работа </a:t>
            </a:r>
            <a:r>
              <a:rPr lang="ru-RU" dirty="0" smtClean="0">
                <a:latin typeface="+mj-lt"/>
              </a:rPr>
              <a:t>на кушетке (или сидя на руках у мамы, или на стуле)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58204" cy="1424006"/>
          </a:xfrm>
        </p:spPr>
        <p:txBody>
          <a:bodyPr>
            <a:normAutofit fontScale="90000"/>
          </a:bodyPr>
          <a:lstStyle/>
          <a:p>
            <a:r>
              <a:rPr lang="x-none" i="1" smtClean="0"/>
              <a:t>Противопоказания к назначению логопедического массажа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x-none" dirty="0" smtClean="0">
                <a:latin typeface="+mj-lt"/>
              </a:rPr>
              <a:t>Острые воспалительные процессы.</a:t>
            </a:r>
            <a:endParaRPr lang="ru-RU" dirty="0" smtClean="0">
              <a:latin typeface="+mj-lt"/>
            </a:endParaRPr>
          </a:p>
          <a:p>
            <a:r>
              <a:rPr lang="x-none" dirty="0" smtClean="0">
                <a:latin typeface="+mj-lt"/>
              </a:rPr>
              <a:t>Различные </a:t>
            </a:r>
            <a:r>
              <a:rPr lang="x-none" dirty="0" smtClean="0">
                <a:latin typeface="+mj-lt"/>
              </a:rPr>
              <a:t>заболевания кожных покровов (инфекционные, грибковые и др.).</a:t>
            </a:r>
            <a:endParaRPr lang="ru-RU" dirty="0" smtClean="0">
              <a:latin typeface="+mj-lt"/>
            </a:endParaRPr>
          </a:p>
          <a:p>
            <a:r>
              <a:rPr lang="x-none" dirty="0" smtClean="0">
                <a:latin typeface="+mj-lt"/>
              </a:rPr>
              <a:t>Стоматиты </a:t>
            </a:r>
            <a:r>
              <a:rPr lang="x-none" dirty="0" smtClean="0">
                <a:latin typeface="+mj-lt"/>
              </a:rPr>
              <a:t>или другие инфекции рта.</a:t>
            </a:r>
            <a:endParaRPr lang="ru-RU" dirty="0" smtClean="0">
              <a:latin typeface="+mj-lt"/>
            </a:endParaRPr>
          </a:p>
          <a:p>
            <a:r>
              <a:rPr lang="x-none" dirty="0" smtClean="0">
                <a:latin typeface="+mj-lt"/>
              </a:rPr>
              <a:t>Герпес </a:t>
            </a:r>
            <a:r>
              <a:rPr lang="x-none" dirty="0" smtClean="0">
                <a:latin typeface="+mj-lt"/>
              </a:rPr>
              <a:t>на губах.</a:t>
            </a:r>
            <a:endParaRPr lang="ru-RU" dirty="0" smtClean="0">
              <a:latin typeface="+mj-lt"/>
            </a:endParaRPr>
          </a:p>
          <a:p>
            <a:r>
              <a:rPr lang="x-none" dirty="0" smtClean="0">
                <a:latin typeface="+mj-lt"/>
              </a:rPr>
              <a:t>Тошнота</a:t>
            </a:r>
            <a:r>
              <a:rPr lang="x-none" dirty="0" smtClean="0">
                <a:latin typeface="+mj-lt"/>
              </a:rPr>
              <a:t>, рвота.</a:t>
            </a:r>
            <a:endParaRPr lang="ru-RU" dirty="0" smtClean="0">
              <a:latin typeface="+mj-lt"/>
            </a:endParaRP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Приемы массажа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+mj-lt"/>
              </a:rPr>
              <a:t>Поглаживание </a:t>
            </a:r>
            <a:r>
              <a:rPr lang="ru-RU" dirty="0" smtClean="0">
                <a:latin typeface="+mj-lt"/>
              </a:rPr>
              <a:t>(более легкие движения)</a:t>
            </a:r>
          </a:p>
          <a:p>
            <a:r>
              <a:rPr lang="ru-RU" b="1" dirty="0" smtClean="0">
                <a:latin typeface="+mj-lt"/>
              </a:rPr>
              <a:t>Растирание </a:t>
            </a:r>
            <a:r>
              <a:rPr lang="ru-RU" dirty="0" smtClean="0">
                <a:latin typeface="+mj-lt"/>
              </a:rPr>
              <a:t>(более интенсивное воздействие)</a:t>
            </a:r>
          </a:p>
          <a:p>
            <a:r>
              <a:rPr lang="ru-RU" b="1" dirty="0" smtClean="0">
                <a:latin typeface="+mj-lt"/>
              </a:rPr>
              <a:t>Разминание </a:t>
            </a:r>
            <a:r>
              <a:rPr lang="ru-RU" dirty="0" smtClean="0">
                <a:latin typeface="+mj-lt"/>
              </a:rPr>
              <a:t>(захватывание мышц, сжимание)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виды логопедического 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+mj-lt"/>
              </a:rPr>
              <a:t>классический</a:t>
            </a:r>
            <a:r>
              <a:rPr lang="ru-RU" dirty="0" smtClean="0">
                <a:latin typeface="+mj-lt"/>
              </a:rPr>
              <a:t> (ручной)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+mj-lt"/>
              </a:rPr>
              <a:t>аппаратный</a:t>
            </a:r>
            <a:r>
              <a:rPr lang="ru-RU" dirty="0" smtClean="0">
                <a:latin typeface="+mj-lt"/>
              </a:rPr>
              <a:t> — (с помощью вибрационных приборов воздействие; </a:t>
            </a:r>
            <a:r>
              <a:rPr lang="ru-RU" b="1" i="1" dirty="0" smtClean="0">
                <a:latin typeface="+mj-lt"/>
              </a:rPr>
              <a:t>зондовый массаж</a:t>
            </a:r>
            <a:r>
              <a:rPr lang="ru-RU" dirty="0" smtClean="0">
                <a:latin typeface="+mj-lt"/>
              </a:rPr>
              <a:t>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Для зондового массажа созданы 8 специальных зондов Е.В. Новиковой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вилочковый зонд.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7356" y="3500438"/>
            <a:ext cx="8046644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Саночки. Большие, средние, малые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429000"/>
            <a:ext cx="4572032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 descr="Логопедический массаж при дизартр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409812"/>
            <a:ext cx="5143536" cy="1128722"/>
          </a:xfrm>
          <a:prstGeom prst="rect">
            <a:avLst/>
          </a:prstGeom>
          <a:noFill/>
        </p:spPr>
      </p:pic>
      <p:pic>
        <p:nvPicPr>
          <p:cNvPr id="2054" name="Picture 6" descr="Логопедический массаж при дизартр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5286388"/>
            <a:ext cx="4893506" cy="652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Восьмерочка </a:t>
            </a:r>
            <a:r>
              <a:rPr lang="ru-RU" dirty="0" smtClean="0"/>
              <a:t>(</a:t>
            </a:r>
            <a:r>
              <a:rPr lang="ru-RU" dirty="0" smtClean="0"/>
              <a:t>для мышц языка, щек</a:t>
            </a:r>
            <a:r>
              <a:rPr lang="ru-RU" dirty="0" smtClean="0"/>
              <a:t>, губ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69" y="3643314"/>
            <a:ext cx="6707181" cy="1073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Зонд Топорик (массаж языка, щек, губ)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429000"/>
            <a:ext cx="4515530" cy="128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72</TotalTime>
  <Words>358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Georgia</vt:lpstr>
      <vt:lpstr>Trebuchet MS</vt:lpstr>
      <vt:lpstr>Wingdings 2</vt:lpstr>
      <vt:lpstr>Городская</vt:lpstr>
      <vt:lpstr>Логопедический массаж   с детьми с различными нарушениями (дифференцированные приемы работы)  </vt:lpstr>
      <vt:lpstr>Условия проведения массажа </vt:lpstr>
      <vt:lpstr>Противопоказания к назначению логопедического массажа </vt:lpstr>
      <vt:lpstr>Приемы массажа </vt:lpstr>
      <vt:lpstr>виды логопедического массажа</vt:lpstr>
      <vt:lpstr> Для зондового массажа созданы 8 специальных зондов Е.В. Новиковой  вилочковый зонд.</vt:lpstr>
      <vt:lpstr>Саночки. Большие, средние, малые</vt:lpstr>
      <vt:lpstr>Восьмерочка (для мышц языка, щек, губ)</vt:lpstr>
      <vt:lpstr>Зонд Топорик (массаж языка, щек, губ)</vt:lpstr>
      <vt:lpstr>Зонды Крестовина. Толкачик.</vt:lpstr>
      <vt:lpstr>Зонды.</vt:lpstr>
      <vt:lpstr>Диагностика </vt:lpstr>
      <vt:lpstr>Артикуляционный аппарат</vt:lpstr>
      <vt:lpstr>Результаты обследования</vt:lpstr>
      <vt:lpstr>Результаты обследования</vt:lpstr>
      <vt:lpstr>Результаты обследования</vt:lpstr>
      <vt:lpstr>Результаты обследования</vt:lpstr>
      <vt:lpstr>Обследование мелкой моторики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массаж   с детьми с различными нарушениями (дифференцированные приемы работы)  </dc:title>
  <dc:creator>1</dc:creator>
  <cp:lastModifiedBy>SuperVisor</cp:lastModifiedBy>
  <cp:revision>13</cp:revision>
  <dcterms:created xsi:type="dcterms:W3CDTF">2015-11-10T20:14:15Z</dcterms:created>
  <dcterms:modified xsi:type="dcterms:W3CDTF">2015-11-12T08:18:47Z</dcterms:modified>
</cp:coreProperties>
</file>